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74" r:id="rId4"/>
    <p:sldId id="276" r:id="rId5"/>
    <p:sldId id="277" r:id="rId6"/>
    <p:sldId id="259" r:id="rId7"/>
    <p:sldId id="275" r:id="rId8"/>
    <p:sldId id="268" r:id="rId9"/>
    <p:sldId id="27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7" autoAdjust="0"/>
    <p:restoredTop sz="94660"/>
  </p:normalViewPr>
  <p:slideViewPr>
    <p:cSldViewPr snapToGrid="0">
      <p:cViewPr>
        <p:scale>
          <a:sx n="100" d="100"/>
          <a:sy n="100" d="100"/>
        </p:scale>
        <p:origin x="702" y="2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jpeg>
</file>

<file path=ppt/media/image2.png>
</file>

<file path=ppt/media/image3.png>
</file>

<file path=ppt/media/image4.jpe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D31F4-64FA-4BA0-9498-67783267A8C8}"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D31F4-64FA-4BA0-9498-67783267A8C8}"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D31F4-64FA-4BA0-9498-67783267A8C8}"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72345051-2045-45DA-935E-2E3CA1A69AD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D31F4-64FA-4BA0-9498-67783267A8C8}" type="slidenum">
              <a:rPr lang="en-US" smtClean="0"/>
            </a:fld>
            <a:endParaRPr lang="en-US"/>
          </a:p>
        </p:txBody>
      </p:sp>
      <p:sp>
        <p:nvSpPr>
          <p:cNvPr id="8" name="Rectangle 7" descr="Tag=AccentColor&#10;Flavor=Light&#10;Target=FillAndLine"/>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72345051-2045-45DA-935E-2E3CA1A69ADC}"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CD31F4-64FA-4BA0-9498-67783267A8C8}" type="slidenum">
              <a:rPr lang="en-US" smtClean="0"/>
            </a:fld>
            <a:endParaRPr lang="en-US"/>
          </a:p>
        </p:txBody>
      </p:sp>
      <p:sp>
        <p:nvSpPr>
          <p:cNvPr id="7" name="Rectangle 6" descr="Tag=AccentColor&#10;Flavor=Light&#10;Target=FillAndLine"/>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929384"/>
            <a:ext cx="5181600" cy="4251960"/>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Content Placeholder 3"/>
          <p:cNvSpPr>
            <a:spLocks noGrp="1"/>
          </p:cNvSpPr>
          <p:nvPr>
            <p:ph sz="half" idx="2"/>
          </p:nvPr>
        </p:nvSpPr>
        <p:spPr>
          <a:xfrm>
            <a:off x="6172200" y="1929384"/>
            <a:ext cx="5181600" cy="4251960"/>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72345051-2045-45DA-935E-2E3CA1A69AD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CD31F4-64FA-4BA0-9498-67783267A8C8}" type="slidenum">
              <a:rPr lang="en-US" smtClean="0"/>
            </a:fld>
            <a:endParaRPr lang="en-US"/>
          </a:p>
        </p:txBody>
      </p:sp>
      <p:sp>
        <p:nvSpPr>
          <p:cNvPr id="9" name="Rectangle 8" descr="Tag=AccentColor&#10;Flavor=Light&#10;Target=FillAndLine"/>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926080"/>
            <a:ext cx="5157787" cy="3264408"/>
          </a:xfrm>
        </p:spPr>
        <p:txBody>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5" name="Text Placeholder 4"/>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926080"/>
            <a:ext cx="5183188" cy="326440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72345051-2045-45DA-935E-2E3CA1A69ADC}"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CD31F4-64FA-4BA0-9498-67783267A8C8}" type="slidenum">
              <a:rPr lang="en-US" smtClean="0"/>
            </a:fld>
            <a:endParaRPr lang="en-US"/>
          </a:p>
        </p:txBody>
      </p:sp>
      <p:sp>
        <p:nvSpPr>
          <p:cNvPr id="11" name="Rectangle 10" descr="Tag=AccentColor&#10;Flavor=Light&#10;Target=FillAndLine"/>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345051-2045-45DA-935E-2E3CA1A69ADC}"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CD31F4-64FA-4BA0-9498-67783267A8C8}" type="slidenum">
              <a:rPr lang="en-US" smtClean="0"/>
            </a:fld>
            <a:endParaRPr lang="en-US"/>
          </a:p>
        </p:txBody>
      </p:sp>
      <p:sp>
        <p:nvSpPr>
          <p:cNvPr id="6" name="Rectangle 6" descr="Tag=AccentColor&#10;Flavor=Light&#10;Target=FillAndLine"/>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345051-2045-45DA-935E-2E3CA1A69ADC}"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CD31F4-64FA-4BA0-9498-67783267A8C8}"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endParaRPr lang="en-US" dirty="0"/>
          </a:p>
        </p:txBody>
      </p:sp>
      <p:sp>
        <p:nvSpPr>
          <p:cNvPr id="5" name="Date Placeholder 4"/>
          <p:cNvSpPr>
            <a:spLocks noGrp="1"/>
          </p:cNvSpPr>
          <p:nvPr>
            <p:ph type="dt" sz="half" idx="10"/>
          </p:nvPr>
        </p:nvSpPr>
        <p:spPr/>
        <p:txBody>
          <a:bodyPr/>
          <a:lstStyle/>
          <a:p>
            <a:fld id="{72345051-2045-45DA-935E-2E3CA1A69AD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CD31F4-64FA-4BA0-9498-67783267A8C8}" type="slidenum">
              <a:rPr lang="en-US" smtClean="0"/>
            </a:fld>
            <a:endParaRPr lang="en-US"/>
          </a:p>
        </p:txBody>
      </p:sp>
      <p:sp>
        <p:nvSpPr>
          <p:cNvPr id="8" name="Rectangle 6" descr="Tag=AccentColor&#10;Flavor=Light&#10;Target=FillAndLine"/>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a:p>
        </p:txBody>
      </p:sp>
      <p:sp>
        <p:nvSpPr>
          <p:cNvPr id="4" name="Text Placeholder 3"/>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endParaRPr lang="en-US" dirty="0"/>
          </a:p>
        </p:txBody>
      </p:sp>
      <p:sp>
        <p:nvSpPr>
          <p:cNvPr id="5" name="Date Placeholder 4"/>
          <p:cNvSpPr>
            <a:spLocks noGrp="1"/>
          </p:cNvSpPr>
          <p:nvPr>
            <p:ph type="dt" sz="half" idx="10"/>
          </p:nvPr>
        </p:nvSpPr>
        <p:spPr/>
        <p:txBody>
          <a:bodyPr/>
          <a:lstStyle/>
          <a:p>
            <a:fld id="{72345051-2045-45DA-935E-2E3CA1A69ADC}"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CD31F4-64FA-4BA0-9498-67783267A8C8}" type="slidenum">
              <a:rPr lang="en-US" smtClean="0"/>
            </a:fld>
            <a:endParaRPr lang="en-US"/>
          </a:p>
        </p:txBody>
      </p:sp>
      <p:sp>
        <p:nvSpPr>
          <p:cNvPr id="8" name="Rectangle 6" descr="Tag=AccentColor&#10;Flavor=Light&#10;Target=FillAndLine"/>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Graphical user interface&#10;&#10;Description automatically generated"/>
          <p:cNvPicPr>
            <a:picLocks noChangeAspect="1"/>
          </p:cNvPicPr>
          <p:nvPr/>
        </p:nvPicPr>
        <p:blipFill rotWithShape="1">
          <a:blip r:embed="rId1">
            <a:extLst>
              <a:ext uri="{28A0092B-C50C-407E-A947-70E740481C1C}">
                <a14:useLocalDpi xmlns:a14="http://schemas.microsoft.com/office/drawing/2010/main" val="0"/>
              </a:ext>
            </a:extLst>
          </a:blip>
          <a:srcRect r="7113" b="2"/>
          <a:stretch>
            <a:fillRect/>
          </a:stretch>
        </p:blipFill>
        <p:spPr>
          <a:xfrm>
            <a:off x="20" y="-22"/>
            <a:ext cx="12191977" cy="6858022"/>
          </a:xfrm>
          <a:prstGeom prst="rect">
            <a:avLst/>
          </a:prstGeom>
        </p:spPr>
      </p:pic>
      <p:sp>
        <p:nvSpPr>
          <p:cNvPr id="25" name="Rectangle 24"/>
          <p:cNvSpPr>
            <a:spLocks noGrp="1" noRot="1" noChangeAspect="1" noMove="1" noResize="1" noEditPoints="1" noAdjustHandles="1" noChangeArrowheads="1" noChangeShapeType="1" noTextEdit="1"/>
          </p:cNvSpPr>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643469"/>
            <a:ext cx="5452529" cy="3569242"/>
          </a:xfrm>
        </p:spPr>
        <p:txBody>
          <a:bodyPr anchor="t">
            <a:normAutofit/>
          </a:bodyPr>
          <a:lstStyle/>
          <a:p>
            <a:pPr>
              <a:lnSpc>
                <a:spcPct val="90000"/>
              </a:lnSpc>
            </a:pPr>
            <a:r>
              <a:rPr lang="en-US" sz="6100" b="1" i="0" dirty="0">
                <a:solidFill>
                  <a:schemeClr val="bg1"/>
                </a:solidFill>
                <a:effectLst/>
                <a:latin typeface="sohne"/>
              </a:rPr>
              <a:t>Zomato Bangalore Restaurant </a:t>
            </a:r>
            <a:r>
              <a:rPr lang="en-IN" sz="6100" b="1" dirty="0">
                <a:solidFill>
                  <a:schemeClr val="bg1"/>
                </a:solidFill>
                <a:latin typeface="sohne"/>
              </a:rPr>
              <a:t>Data Analysis </a:t>
            </a:r>
            <a:endParaRPr lang="en-IN" sz="6100" b="1" dirty="0">
              <a:solidFill>
                <a:schemeClr val="bg1"/>
              </a:solidFill>
              <a:latin typeface="sohne"/>
            </a:endParaRPr>
          </a:p>
        </p:txBody>
      </p:sp>
      <p:sp>
        <p:nvSpPr>
          <p:cNvPr id="27" name="Rectangle 26"/>
          <p:cNvSpPr>
            <a:spLocks noGrp="1" noRot="1" noChangeAspect="1" noMove="1" noResize="1" noEditPoints="1" noAdjustHandles="1" noChangeArrowheads="1" noChangeShapeType="1" noTextEdit="1"/>
          </p:cNvSpPr>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8890000" y="740228"/>
            <a:ext cx="2090057" cy="707886"/>
          </a:xfrm>
          <a:prstGeom prst="rect">
            <a:avLst/>
          </a:prstGeom>
          <a:noFill/>
        </p:spPr>
        <p:txBody>
          <a:bodyPr wrap="square" rtlCol="0">
            <a:spAutoFit/>
          </a:bodyPr>
          <a:lstStyle/>
          <a:p>
            <a:r>
              <a:rPr lang="en-IN" sz="4000" dirty="0">
                <a:latin typeface="Calibri" panose="020F0502020204030204" pitchFamily="34" charset="0"/>
                <a:ea typeface="Calibri" panose="020F0502020204030204" pitchFamily="34" charset="0"/>
                <a:cs typeface="Calibri" panose="020F0502020204030204" pitchFamily="34" charset="0"/>
              </a:rPr>
              <a:t>Team - 2</a:t>
            </a:r>
            <a:endParaRPr lang="en-IN" sz="4000" dirty="0">
              <a:latin typeface="Calibri" panose="020F0502020204030204" pitchFamily="34" charset="0"/>
              <a:ea typeface="Calibri" panose="020F0502020204030204" pitchFamily="34" charset="0"/>
              <a:cs typeface="Calibri" panose="020F0502020204030204" pitchFamily="34" charset="0"/>
            </a:endParaRPr>
          </a:p>
        </p:txBody>
      </p:sp>
      <p:sp>
        <p:nvSpPr>
          <p:cNvPr id="4" name="Subtitle 3"/>
          <p:cNvSpPr/>
          <p:nvPr>
            <p:ph type="subTitle" idx="1"/>
          </p:nvPr>
        </p:nvSpPr>
        <p:spPr>
          <a:xfrm rot="9540000" flipV="1">
            <a:off x="-109855" y="6063615"/>
            <a:ext cx="507365" cy="76200"/>
          </a:xfrm>
        </p:spPr>
        <p:txBody>
          <a:bodyPr>
            <a:normAutofit fontScale="25000"/>
          </a:bodyPr>
          <a:p>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47000"/>
            <a:lum/>
          </a:blip>
          <a:srcRect/>
          <a:stretch>
            <a:fillRect l="-1000" r="-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80963"/>
            <a:ext cx="5334000" cy="1449387"/>
          </a:xfrm>
        </p:spPr>
        <p:txBody>
          <a:bodyPr vert="horz" lIns="91440" tIns="45720" rIns="91440" bIns="45720" rtlCol="0" anchor="ctr">
            <a:normAutofit/>
          </a:bodyPr>
          <a:lstStyle/>
          <a:p>
            <a:pPr algn="ctr">
              <a:lnSpc>
                <a:spcPct val="90000"/>
              </a:lnSpc>
            </a:pPr>
            <a:r>
              <a:rPr lang="en-US" sz="2400" dirty="0">
                <a:latin typeface="Calibri" panose="020F0502020204030204" pitchFamily="34" charset="0"/>
                <a:ea typeface="Calibri" panose="020F0502020204030204" pitchFamily="34" charset="0"/>
                <a:cs typeface="Calibri" panose="020F0502020204030204" pitchFamily="34" charset="0"/>
              </a:rPr>
              <a:t>Zomato Food Delivery service is available in 24 countries and more than 10,000 cities as of 2019</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13" name="TextBox 12"/>
          <p:cNvSpPr txBox="1"/>
          <p:nvPr/>
        </p:nvSpPr>
        <p:spPr>
          <a:xfrm>
            <a:off x="5401491" y="80918"/>
            <a:ext cx="6623595" cy="1529951"/>
          </a:xfrm>
          <a:prstGeom prst="rect">
            <a:avLst/>
          </a:prstGeom>
        </p:spPr>
        <p:txBody>
          <a:bodyPr vert="horz" lIns="91440" tIns="45720" rIns="91440" bIns="45720" rtlCol="0" anchor="ctr">
            <a:normAutofit/>
          </a:bodyPr>
          <a:lstStyle/>
          <a:p>
            <a:pPr algn="ctr">
              <a:spcBef>
                <a:spcPts val="1000"/>
              </a:spcBef>
            </a:pPr>
            <a:r>
              <a:rPr lang="en-US" dirty="0">
                <a:latin typeface="Calibri" panose="020F0502020204030204" pitchFamily="34" charset="0"/>
                <a:ea typeface="Calibri" panose="020F0502020204030204" pitchFamily="34" charset="0"/>
                <a:cs typeface="Calibri" panose="020F0502020204030204" pitchFamily="34" charset="0"/>
              </a:rPr>
              <a:t>Zomato is an Indian Unicorn company that started as </a:t>
            </a:r>
            <a:r>
              <a:rPr lang="en-US" dirty="0" err="1">
                <a:latin typeface="Calibri" panose="020F0502020204030204" pitchFamily="34" charset="0"/>
                <a:ea typeface="Calibri" panose="020F0502020204030204" pitchFamily="34" charset="0"/>
                <a:cs typeface="Calibri" panose="020F0502020204030204" pitchFamily="34" charset="0"/>
              </a:rPr>
              <a:t>FoodieBay</a:t>
            </a:r>
            <a:r>
              <a:rPr lang="en-US" dirty="0">
                <a:latin typeface="Calibri" panose="020F0502020204030204" pitchFamily="34" charset="0"/>
                <a:ea typeface="Calibri" panose="020F0502020204030204" pitchFamily="34" charset="0"/>
                <a:cs typeface="Calibri" panose="020F0502020204030204" pitchFamily="34" charset="0"/>
              </a:rPr>
              <a:t> back in 2008 + It was renamed as Zomato in November 2010 » Zomato has become one of the world’s biggest </a:t>
            </a:r>
            <a:r>
              <a:rPr lang="en-US" dirty="0" err="1">
                <a:latin typeface="Calibri" panose="020F0502020204030204" pitchFamily="34" charset="0"/>
                <a:ea typeface="Calibri" panose="020F0502020204030204" pitchFamily="34" charset="0"/>
                <a:cs typeface="Calibri" panose="020F0502020204030204" pitchFamily="34" charset="0"/>
              </a:rPr>
              <a:t>foodtech</a:t>
            </a:r>
            <a:r>
              <a:rPr lang="en-US" dirty="0">
                <a:latin typeface="Calibri" panose="020F0502020204030204" pitchFamily="34" charset="0"/>
                <a:ea typeface="Calibri" panose="020F0502020204030204" pitchFamily="34" charset="0"/>
                <a:cs typeface="Calibri" panose="020F0502020204030204" pitchFamily="34" charset="0"/>
              </a:rPr>
              <a:t> companies with market valuation of $14 Billion.</a:t>
            </a: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4" name="TextBox 3"/>
          <p:cNvSpPr txBox="1"/>
          <p:nvPr/>
        </p:nvSpPr>
        <p:spPr>
          <a:xfrm>
            <a:off x="0" y="5508171"/>
            <a:ext cx="12121460" cy="1315291"/>
          </a:xfrm>
          <a:prstGeom prst="rect">
            <a:avLst/>
          </a:prstGeom>
        </p:spPr>
        <p:txBody>
          <a:bodyPr vert="horz" lIns="91440" tIns="45720" rIns="91440" bIns="45720" rtlCol="0" anchor="t">
            <a:normAutofit/>
          </a:bodyPr>
          <a:lstStyle/>
          <a:p>
            <a:pPr>
              <a:lnSpc>
                <a:spcPct val="90000"/>
              </a:lnSpc>
              <a:spcAft>
                <a:spcPts val="600"/>
              </a:spcAft>
            </a:pPr>
            <a:r>
              <a:rPr lang="en-US" sz="1900" dirty="0">
                <a:latin typeface="Calibri" panose="020F0502020204030204" pitchFamily="34" charset="0"/>
                <a:ea typeface="Calibri" panose="020F0502020204030204" pitchFamily="34" charset="0"/>
                <a:cs typeface="Calibri" panose="020F0502020204030204" pitchFamily="34" charset="0"/>
              </a:rPr>
              <a:t>Zomato Bangalore has more than 12000 restaurants. Bangalore city is because it is 3rd largest city in India, 27th largest city all over the world and Bangalore is referred as “IT capital of India” which follows different food culture. Restaurants from all over the world can be found here. Different types of restaurants and with variety of cuisines with over 15 million population</a:t>
            </a:r>
            <a:endParaRPr lang="en-US" sz="19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heel(1)">
                                      <p:cBhvr>
                                        <p:cTn id="7" dur="2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19000"/>
            <a:lum/>
          </a:blip>
          <a:srcRect/>
          <a:stretch>
            <a:fillRect t="-23000" b="-23000"/>
          </a:stretch>
        </a:blipFill>
        <a:effectLst/>
      </p:bgPr>
    </p:bg>
    <p:spTree>
      <p:nvGrpSpPr>
        <p:cNvPr id="1" name=""/>
        <p:cNvGrpSpPr/>
        <p:nvPr/>
      </p:nvGrpSpPr>
      <p:grpSpPr>
        <a:xfrm>
          <a:off x="0" y="0"/>
          <a:ext cx="0" cy="0"/>
          <a:chOff x="0" y="0"/>
          <a:chExt cx="0" cy="0"/>
        </a:xfrm>
      </p:grpSpPr>
      <p:sp useBgFill="1">
        <p:nvSpPr>
          <p:cNvPr id="15" name="Rectangle 14"/>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160790" y="1243467"/>
            <a:ext cx="4511675" cy="1563687"/>
          </a:xfrm>
          <a:prstGeom prst="rect">
            <a:avLst/>
          </a:prstGeom>
        </p:spPr>
        <p:txBody>
          <a:bodyPr vert="horz" lIns="91440" tIns="45720" rIns="91440" bIns="45720" rtlCol="0" anchor="b">
            <a:normAutofit/>
          </a:bodyPr>
          <a:lst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a:lstStyle>
          <a:p>
            <a:pPr>
              <a:lnSpc>
                <a:spcPct val="90000"/>
              </a:lnSpc>
            </a:pPr>
            <a:r>
              <a:rPr lang="en-US" sz="4800" dirty="0"/>
              <a:t>A description &amp; Preparing of the dataset</a:t>
            </a:r>
            <a:endParaRPr lang="en-US" sz="4800" dirty="0"/>
          </a:p>
        </p:txBody>
      </p:sp>
      <p:sp>
        <p:nvSpPr>
          <p:cNvPr id="9" name="Rectangle: Rounded Corners 4"/>
          <p:cNvSpPr txBox="1"/>
          <p:nvPr/>
        </p:nvSpPr>
        <p:spPr>
          <a:xfrm>
            <a:off x="160790" y="4210276"/>
            <a:ext cx="4447496" cy="259692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2000" b="0" i="0" kern="1200" dirty="0">
                <a:solidFill>
                  <a:schemeClr val="tx1"/>
                </a:solidFill>
                <a:latin typeface="Calibri" panose="020F0502020204030204" pitchFamily="34" charset="0"/>
                <a:ea typeface="Calibri" panose="020F0502020204030204" pitchFamily="34" charset="0"/>
                <a:cs typeface="Calibri" panose="020F0502020204030204" pitchFamily="34" charset="0"/>
              </a:rPr>
              <a:t>It contains around 51717 rows and 17 columns of data. columns/features such as URL, Address, Name, </a:t>
            </a:r>
            <a:r>
              <a:rPr lang="en-US" sz="2000" b="0" i="0" kern="1200" dirty="0" err="1">
                <a:solidFill>
                  <a:schemeClr val="tx1"/>
                </a:solidFill>
                <a:latin typeface="Calibri" panose="020F0502020204030204" pitchFamily="34" charset="0"/>
                <a:ea typeface="Calibri" panose="020F0502020204030204" pitchFamily="34" charset="0"/>
                <a:cs typeface="Calibri" panose="020F0502020204030204" pitchFamily="34" charset="0"/>
              </a:rPr>
              <a:t>Online_order</a:t>
            </a:r>
            <a:r>
              <a:rPr lang="en-US" sz="2000" b="0" i="0" kern="1200" dirty="0">
                <a:solidFill>
                  <a:schemeClr val="tx1"/>
                </a:solidFill>
                <a:latin typeface="Calibri" panose="020F0502020204030204" pitchFamily="34" charset="0"/>
                <a:ea typeface="Calibri" panose="020F0502020204030204" pitchFamily="34" charset="0"/>
                <a:cs typeface="Calibri" panose="020F0502020204030204" pitchFamily="34" charset="0"/>
              </a:rPr>
              <a:t>, </a:t>
            </a:r>
            <a:r>
              <a:rPr lang="en-US" sz="2000" b="0" i="0" kern="1200" dirty="0" err="1">
                <a:solidFill>
                  <a:schemeClr val="tx1"/>
                </a:solidFill>
                <a:latin typeface="Calibri" panose="020F0502020204030204" pitchFamily="34" charset="0"/>
                <a:ea typeface="Calibri" panose="020F0502020204030204" pitchFamily="34" charset="0"/>
                <a:cs typeface="Calibri" panose="020F0502020204030204" pitchFamily="34" charset="0"/>
              </a:rPr>
              <a:t>Book_table</a:t>
            </a:r>
            <a:r>
              <a:rPr lang="en-US" sz="2000" b="0" i="0" kern="1200" dirty="0">
                <a:solidFill>
                  <a:schemeClr val="tx1"/>
                </a:solidFill>
                <a:latin typeface="Calibri" panose="020F0502020204030204" pitchFamily="34" charset="0"/>
                <a:ea typeface="Calibri" panose="020F0502020204030204" pitchFamily="34" charset="0"/>
                <a:cs typeface="Calibri" panose="020F0502020204030204" pitchFamily="34" charset="0"/>
              </a:rPr>
              <a:t>, Rating, Phone number, Location, Restaurant type, Dish liked, Cuisines, Average cost for 2 persons, </a:t>
            </a:r>
            <a:r>
              <a:rPr lang="en-US" sz="2000" b="0" i="0" kern="1200" dirty="0" err="1">
                <a:solidFill>
                  <a:schemeClr val="tx1"/>
                </a:solidFill>
                <a:latin typeface="Calibri" panose="020F0502020204030204" pitchFamily="34" charset="0"/>
                <a:ea typeface="Calibri" panose="020F0502020204030204" pitchFamily="34" charset="0"/>
                <a:cs typeface="Calibri" panose="020F0502020204030204" pitchFamily="34" charset="0"/>
              </a:rPr>
              <a:t>Reviews_list</a:t>
            </a:r>
            <a:r>
              <a:rPr lang="en-US" sz="2000" b="0" i="0" kern="1200" dirty="0">
                <a:solidFill>
                  <a:schemeClr val="tx1"/>
                </a:solidFill>
                <a:latin typeface="Calibri" panose="020F0502020204030204" pitchFamily="34" charset="0"/>
                <a:ea typeface="Calibri" panose="020F0502020204030204" pitchFamily="34" charset="0"/>
                <a:cs typeface="Calibri" panose="020F0502020204030204" pitchFamily="34" charset="0"/>
              </a:rPr>
              <a:t>, Menu and more.</a:t>
            </a:r>
            <a:endParaRPr lang="en-US" sz="2000" kern="1200" dirty="0">
              <a:solidFill>
                <a:schemeClr val="tx1"/>
              </a:solidFill>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47000"/>
            <a:lum/>
          </a:blip>
          <a:srcRect/>
          <a:stretch>
            <a:fillRect t="-2000" b="-2000"/>
          </a:stretch>
        </a:blip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87587" y="2817346"/>
            <a:ext cx="4382813" cy="3895511"/>
          </a:xfrm>
          <a:prstGeom prst="rect">
            <a:avLst/>
          </a:prstGeom>
        </p:spPr>
      </p:pic>
      <p:sp>
        <p:nvSpPr>
          <p:cNvPr id="5" name="TextBox 4"/>
          <p:cNvSpPr txBox="1"/>
          <p:nvPr/>
        </p:nvSpPr>
        <p:spPr>
          <a:xfrm>
            <a:off x="718456" y="145143"/>
            <a:ext cx="2365829" cy="523220"/>
          </a:xfrm>
          <a:prstGeom prst="rect">
            <a:avLst/>
          </a:prstGeom>
          <a:noFill/>
        </p:spPr>
        <p:txBody>
          <a:bodyPr wrap="square" rtlCol="0">
            <a:spAutoFit/>
          </a:bodyPr>
          <a:lstStyle/>
          <a:p>
            <a:r>
              <a:rPr lang="en-IN" sz="2800" dirty="0">
                <a:latin typeface="Calibri" panose="020F0502020204030204" pitchFamily="34" charset="0"/>
                <a:ea typeface="Calibri" panose="020F0502020204030204" pitchFamily="34" charset="0"/>
                <a:cs typeface="Calibri" panose="020F0502020204030204" pitchFamily="34" charset="0"/>
              </a:rPr>
              <a:t>Dataset Details</a:t>
            </a:r>
            <a:endParaRPr lang="en-IN" sz="2800" dirty="0">
              <a:latin typeface="Calibri" panose="020F0502020204030204" pitchFamily="34" charset="0"/>
              <a:ea typeface="Calibri" panose="020F0502020204030204" pitchFamily="34" charset="0"/>
              <a:cs typeface="Calibri" panose="020F0502020204030204" pitchFamily="34" charset="0"/>
            </a:endParaRPr>
          </a:p>
        </p:txBody>
      </p:sp>
      <p:sp>
        <p:nvSpPr>
          <p:cNvPr id="6" name="TextBox 5"/>
          <p:cNvSpPr txBox="1"/>
          <p:nvPr/>
        </p:nvSpPr>
        <p:spPr>
          <a:xfrm>
            <a:off x="87587" y="965200"/>
            <a:ext cx="4593270" cy="923330"/>
          </a:xfrm>
          <a:prstGeom prst="rect">
            <a:avLst/>
          </a:prstGeom>
          <a:noFill/>
        </p:spPr>
        <p:txBody>
          <a:bodyPr wrap="square" rtlCol="0">
            <a:spAutoFit/>
          </a:bodyPr>
          <a:lstStyle/>
          <a:p>
            <a:r>
              <a:rPr lang="en-US" b="0" i="0" dirty="0">
                <a:solidFill>
                  <a:srgbClr val="222222"/>
                </a:solidFill>
                <a:effectLst/>
                <a:latin typeface="Lato" panose="020F0502020204030203" pitchFamily="34" charset="0"/>
              </a:rPr>
              <a:t>It contains around 51717 rows and 17 columns of data. The attributes in the dataset are as follows:</a:t>
            </a:r>
            <a:endParaRPr lang="en-IN" dirty="0"/>
          </a:p>
        </p:txBody>
      </p:sp>
      <p:pic>
        <p:nvPicPr>
          <p:cNvPr id="8" name="Picture 7"/>
          <p:cNvPicPr>
            <a:picLocks noChangeAspect="1"/>
          </p:cNvPicPr>
          <p:nvPr/>
        </p:nvPicPr>
        <p:blipFill>
          <a:blip r:embed="rId3"/>
          <a:stretch>
            <a:fillRect/>
          </a:stretch>
        </p:blipFill>
        <p:spPr>
          <a:xfrm>
            <a:off x="5014687" y="203199"/>
            <a:ext cx="7010400" cy="6509657"/>
          </a:xfrm>
          <a:prstGeom prst="rect">
            <a:avLst/>
          </a:prstGeom>
        </p:spPr>
      </p:pic>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circle(in)">
                                      <p:cBhvr>
                                        <p:cTn id="12"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47000"/>
            <a:lum/>
          </a:blip>
          <a:srcRect/>
          <a:stretch>
            <a:fillRect l="-4000" r="-4000"/>
          </a:stretch>
        </a:blipFill>
        <a:effectLst/>
      </p:bgPr>
    </p:bg>
    <p:spTree>
      <p:nvGrpSpPr>
        <p:cNvPr id="1" name=""/>
        <p:cNvGrpSpPr/>
        <p:nvPr/>
      </p:nvGrpSpPr>
      <p:grpSpPr>
        <a:xfrm>
          <a:off x="0" y="0"/>
          <a:ext cx="0" cy="0"/>
          <a:chOff x="0" y="0"/>
          <a:chExt cx="0" cy="0"/>
        </a:xfrm>
      </p:grpSpPr>
      <p:sp useBgFill="1">
        <p:nvSpPr>
          <p:cNvPr id="32" name="Rectangle 27"/>
          <p:cNvSpPr>
            <a:spLocks noGrp="1" noRot="1" noChangeAspect="1" noMove="1" noResize="1" noEditPoints="1" noAdjustHandles="1" noChangeArrowheads="1" noChangeShapeType="1" noTextEdit="1"/>
          </p:cNvSpPr>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0" y="8856"/>
            <a:ext cx="6755626" cy="1783080"/>
          </a:xfrm>
        </p:spPr>
        <p:txBody>
          <a:bodyPr anchor="b">
            <a:normAutofit/>
          </a:bodyPr>
          <a:lstStyle/>
          <a:p>
            <a:pPr>
              <a:lnSpc>
                <a:spcPct val="90000"/>
              </a:lnSpc>
            </a:pPr>
            <a:r>
              <a:rPr lang="en-IN" sz="6100" b="0" i="0" dirty="0">
                <a:effectLst/>
                <a:latin typeface="Lato" panose="020F0502020204030203" pitchFamily="34" charset="0"/>
              </a:rPr>
              <a:t>Data Cleaning</a:t>
            </a:r>
            <a:br>
              <a:rPr lang="en-IN" sz="6100" b="0" i="0" dirty="0">
                <a:effectLst/>
                <a:latin typeface="Lato" panose="020F0502020204030203" pitchFamily="34" charset="0"/>
              </a:rPr>
            </a:br>
            <a:endParaRPr lang="en-IN" sz="6100" dirty="0"/>
          </a:p>
        </p:txBody>
      </p:sp>
      <p:sp>
        <p:nvSpPr>
          <p:cNvPr id="33" name="sketchy rule"/>
          <p:cNvSpPr>
            <a:spLocks noGrp="1" noRot="1" noChangeAspect="1" noMove="1" noResize="1" noEditPoints="1" noAdjustHandles="1" noChangeArrowheads="1" noChangeShapeType="1" noTextEdit="1"/>
          </p:cNvSpPr>
          <p:nvPr/>
        </p:nvSpPr>
        <p:spPr>
          <a:xfrm>
            <a:off x="4797494"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47B547"/>
          </a:solidFill>
          <a:ln w="38100" cap="rnd">
            <a:solidFill>
              <a:srgbClr val="47B547"/>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7479531" y="5007028"/>
            <a:ext cx="4594413" cy="1765075"/>
          </a:xfrm>
        </p:spPr>
        <p:txBody>
          <a:bodyPr>
            <a:normAutofit fontScale="85000" lnSpcReduction="20000"/>
          </a:bodyPr>
          <a:lstStyle/>
          <a:p>
            <a:r>
              <a:rPr lang="en-IN" dirty="0">
                <a:latin typeface="Calibri" panose="020F0502020204030204" pitchFamily="34" charset="0"/>
                <a:ea typeface="Calibri" panose="020F0502020204030204" pitchFamily="34" charset="0"/>
                <a:cs typeface="Calibri" panose="020F0502020204030204" pitchFamily="34" charset="0"/>
              </a:rPr>
              <a:t>Columns- Rating Column separate and create a decimal type column for measurement. Check all other columns for null-blacks.</a:t>
            </a:r>
            <a:endParaRPr lang="en-IN" dirty="0">
              <a:latin typeface="Calibri" panose="020F0502020204030204" pitchFamily="34" charset="0"/>
              <a:ea typeface="Calibri" panose="020F0502020204030204" pitchFamily="34" charset="0"/>
              <a:cs typeface="Calibri" panose="020F0502020204030204" pitchFamily="34" charset="0"/>
            </a:endParaRPr>
          </a:p>
          <a:p>
            <a:endParaRPr lang="en-IN" dirty="0"/>
          </a:p>
          <a:p>
            <a:endParaRPr lang="en-IN" dirty="0"/>
          </a:p>
        </p:txBody>
      </p:sp>
      <p:pic>
        <p:nvPicPr>
          <p:cNvPr id="5" name="Picture 4"/>
          <p:cNvPicPr>
            <a:picLocks noChangeAspect="1"/>
          </p:cNvPicPr>
          <p:nvPr/>
        </p:nvPicPr>
        <p:blipFill>
          <a:blip r:embed="rId2"/>
          <a:stretch>
            <a:fillRect/>
          </a:stretch>
        </p:blipFill>
        <p:spPr>
          <a:xfrm>
            <a:off x="4797494" y="1847370"/>
            <a:ext cx="7276450" cy="310782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heel(2)">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80">
                                          <p:stCondLst>
                                            <p:cond delay="0"/>
                                          </p:stCondLst>
                                        </p:cTn>
                                        <p:tgtEl>
                                          <p:spTgt spid="5"/>
                                        </p:tgtEl>
                                      </p:cBhvr>
                                    </p:animEffect>
                                    <p:anim calcmode="lin" valueType="num">
                                      <p:cBhvr>
                                        <p:cTn id="13"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8" dur="26">
                                          <p:stCondLst>
                                            <p:cond delay="650"/>
                                          </p:stCondLst>
                                        </p:cTn>
                                        <p:tgtEl>
                                          <p:spTgt spid="5"/>
                                        </p:tgtEl>
                                      </p:cBhvr>
                                      <p:to x="100000" y="60000"/>
                                    </p:animScale>
                                    <p:animScale>
                                      <p:cBhvr>
                                        <p:cTn id="19" dur="166" decel="50000">
                                          <p:stCondLst>
                                            <p:cond delay="676"/>
                                          </p:stCondLst>
                                        </p:cTn>
                                        <p:tgtEl>
                                          <p:spTgt spid="5"/>
                                        </p:tgtEl>
                                      </p:cBhvr>
                                      <p:to x="100000" y="100000"/>
                                    </p:animScale>
                                    <p:animScale>
                                      <p:cBhvr>
                                        <p:cTn id="20" dur="26">
                                          <p:stCondLst>
                                            <p:cond delay="1312"/>
                                          </p:stCondLst>
                                        </p:cTn>
                                        <p:tgtEl>
                                          <p:spTgt spid="5"/>
                                        </p:tgtEl>
                                      </p:cBhvr>
                                      <p:to x="100000" y="80000"/>
                                    </p:animScale>
                                    <p:animScale>
                                      <p:cBhvr>
                                        <p:cTn id="21" dur="166" decel="50000">
                                          <p:stCondLst>
                                            <p:cond delay="1338"/>
                                          </p:stCondLst>
                                        </p:cTn>
                                        <p:tgtEl>
                                          <p:spTgt spid="5"/>
                                        </p:tgtEl>
                                      </p:cBhvr>
                                      <p:to x="100000" y="100000"/>
                                    </p:animScale>
                                    <p:animScale>
                                      <p:cBhvr>
                                        <p:cTn id="22" dur="26">
                                          <p:stCondLst>
                                            <p:cond delay="1642"/>
                                          </p:stCondLst>
                                        </p:cTn>
                                        <p:tgtEl>
                                          <p:spTgt spid="5"/>
                                        </p:tgtEl>
                                      </p:cBhvr>
                                      <p:to x="100000" y="90000"/>
                                    </p:animScale>
                                    <p:animScale>
                                      <p:cBhvr>
                                        <p:cTn id="23" dur="166" decel="50000">
                                          <p:stCondLst>
                                            <p:cond delay="1668"/>
                                          </p:stCondLst>
                                        </p:cTn>
                                        <p:tgtEl>
                                          <p:spTgt spid="5"/>
                                        </p:tgtEl>
                                      </p:cBhvr>
                                      <p:to x="100000" y="100000"/>
                                    </p:animScale>
                                    <p:animScale>
                                      <p:cBhvr>
                                        <p:cTn id="24" dur="26">
                                          <p:stCondLst>
                                            <p:cond delay="1808"/>
                                          </p:stCondLst>
                                        </p:cTn>
                                        <p:tgtEl>
                                          <p:spTgt spid="5"/>
                                        </p:tgtEl>
                                      </p:cBhvr>
                                      <p:to x="100000" y="95000"/>
                                    </p:animScale>
                                    <p:animScale>
                                      <p:cBhvr>
                                        <p:cTn id="25"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47000"/>
            <a:lum/>
          </a:blip>
          <a:srcRect/>
          <a:stretch>
            <a:fillRect t="-9000" b="-9000"/>
          </a:stretch>
        </a:blipFill>
        <a:effectLst/>
      </p:bgPr>
    </p:bg>
    <p:spTree>
      <p:nvGrpSpPr>
        <p:cNvPr id="1" name=""/>
        <p:cNvGrpSpPr/>
        <p:nvPr/>
      </p:nvGrpSpPr>
      <p:grpSpPr>
        <a:xfrm>
          <a:off x="0" y="0"/>
          <a:ext cx="0" cy="0"/>
          <a:chOff x="0" y="0"/>
          <a:chExt cx="0" cy="0"/>
        </a:xfrm>
      </p:grpSpPr>
      <p:sp>
        <p:nvSpPr>
          <p:cNvPr id="4" name="Title 1"/>
          <p:cNvSpPr txBox="1"/>
          <p:nvPr/>
        </p:nvSpPr>
        <p:spPr>
          <a:xfrm>
            <a:off x="2290293" y="199621"/>
            <a:ext cx="7611414" cy="1139782"/>
          </a:xfrm>
          <a:prstGeom prst="rect">
            <a:avLst/>
          </a:prstGeom>
        </p:spPr>
        <p:txBody>
          <a:bodyPr anchor="b">
            <a:normAutofit lnSpcReduction="10000"/>
          </a:bodyPr>
          <a:lst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a:lstStyle>
          <a:p>
            <a:pPr>
              <a:lnSpc>
                <a:spcPct val="90000"/>
              </a:lnSpc>
            </a:pPr>
            <a:r>
              <a:rPr lang="en-US" sz="4000" dirty="0">
                <a:latin typeface="Lato" panose="020F0502020204030203" pitchFamily="34" charset="0"/>
              </a:rPr>
              <a:t>Additional Measurement Added</a:t>
            </a:r>
            <a:br>
              <a:rPr lang="en-US" sz="4000" dirty="0">
                <a:latin typeface="Lato" panose="020F0502020204030203" pitchFamily="34" charset="0"/>
              </a:rPr>
            </a:br>
            <a:endParaRPr lang="en-IN" sz="4000" dirty="0"/>
          </a:p>
        </p:txBody>
      </p:sp>
      <p:sp>
        <p:nvSpPr>
          <p:cNvPr id="5" name="Content Placeholder 2"/>
          <p:cNvSpPr txBox="1"/>
          <p:nvPr/>
        </p:nvSpPr>
        <p:spPr>
          <a:xfrm>
            <a:off x="4850239" y="1339403"/>
            <a:ext cx="6894576" cy="3483864"/>
          </a:xfrm>
          <a:prstGeom prst="rect">
            <a:avLst/>
          </a:prstGeom>
        </p:spPr>
        <p:txBody>
          <a:bodyPr>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Lato" panose="020F0502020204030203" pitchFamily="34" charset="0"/>
              </a:rPr>
              <a:t>Add new measurement as High-Low Rating from the average </a:t>
            </a:r>
            <a:r>
              <a:rPr lang="en-IN" dirty="0">
                <a:latin typeface="Lato" panose="020F0502020204030203" pitchFamily="34" charset="0"/>
              </a:rPr>
              <a:t>Rating</a:t>
            </a:r>
            <a:endParaRPr lang="en-IN" dirty="0"/>
          </a:p>
          <a:p>
            <a:endParaRPr lang="en-US" dirty="0">
              <a:latin typeface="Lato" panose="020F0502020204030203" pitchFamily="34" charset="0"/>
            </a:endParaRPr>
          </a:p>
          <a:p>
            <a:r>
              <a:rPr lang="en-US" dirty="0">
                <a:latin typeface="Lato" panose="020F0502020204030203" pitchFamily="34" charset="0"/>
              </a:rPr>
              <a:t>Add new measurement as High-Low Priced from the average cost</a:t>
            </a:r>
            <a:endParaRPr lang="en-IN" dirty="0"/>
          </a:p>
        </p:txBody>
      </p:sp>
    </p:spTree>
  </p:cSld>
  <p:clrMapOvr>
    <a:masterClrMapping/>
  </p:clrMapOvr>
  <p:transition spd="slow">
    <p:randomBa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5"/>
                                        </p:tgtEl>
                                        <p:attrNameLst>
                                          <p:attrName>ppt_x</p:attrName>
                                        </p:attrNameLst>
                                      </p:cBhvr>
                                      <p:tavLst>
                                        <p:tav tm="0">
                                          <p:val>
                                            <p:strVal val="ppt_x"/>
                                          </p:val>
                                        </p:tav>
                                        <p:tav tm="100000">
                                          <p:val>
                                            <p:strVal val="ppt_x"/>
                                          </p:val>
                                        </p:tav>
                                      </p:tavLst>
                                    </p:anim>
                                    <p:anim calcmode="lin" valueType="num">
                                      <p:cBhvr additive="base">
                                        <p:cTn id="7" dur="500"/>
                                        <p:tgtEl>
                                          <p:spTgt spid="5"/>
                                        </p:tgtEl>
                                        <p:attrNameLst>
                                          <p:attrName>ppt_y</p:attrName>
                                        </p:attrNameLst>
                                      </p:cBhvr>
                                      <p:tavLst>
                                        <p:tav tm="0">
                                          <p:val>
                                            <p:strVal val="ppt_y"/>
                                          </p:val>
                                        </p:tav>
                                        <p:tav tm="100000">
                                          <p:val>
                                            <p:strVal val="1+ppt_h/2"/>
                                          </p:val>
                                        </p:tav>
                                      </p:tavLst>
                                    </p:anim>
                                    <p:set>
                                      <p:cBhvr>
                                        <p:cTn id="8"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47000"/>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b="1" i="0" dirty="0">
                <a:solidFill>
                  <a:srgbClr val="292929"/>
                </a:solidFill>
                <a:effectLst/>
                <a:latin typeface="sohne"/>
              </a:rPr>
              <a:t>Location of Restaurants</a:t>
            </a:r>
            <a:endParaRPr lang="en-IN" dirty="0"/>
          </a:p>
        </p:txBody>
      </p:sp>
      <p:pic>
        <p:nvPicPr>
          <p:cNvPr id="5" name="Content Placeholder 4"/>
          <p:cNvPicPr>
            <a:picLocks noGrp="1" noChangeAspect="1"/>
          </p:cNvPicPr>
          <p:nvPr>
            <p:ph idx="1"/>
          </p:nvPr>
        </p:nvPicPr>
        <p:blipFill>
          <a:blip r:embed="rId2"/>
          <a:stretch>
            <a:fillRect/>
          </a:stretch>
        </p:blipFill>
        <p:spPr>
          <a:xfrm>
            <a:off x="6445385" y="1690688"/>
            <a:ext cx="5746615" cy="5054549"/>
          </a:xfr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47000"/>
            <a:lum/>
          </a:blip>
          <a:srcRect/>
          <a:stretch>
            <a:fillRect t="-9000" b="-9000"/>
          </a:stretch>
        </a:blipFill>
        <a:effectLst/>
      </p:bgPr>
    </p:bg>
    <p:spTree>
      <p:nvGrpSpPr>
        <p:cNvPr id="1" name=""/>
        <p:cNvGrpSpPr/>
        <p:nvPr/>
      </p:nvGrpSpPr>
      <p:grpSpPr>
        <a:xfrm>
          <a:off x="0" y="0"/>
          <a:ext cx="0" cy="0"/>
          <a:chOff x="0" y="0"/>
          <a:chExt cx="0" cy="0"/>
        </a:xfrm>
      </p:grpSpPr>
      <p:sp>
        <p:nvSpPr>
          <p:cNvPr id="2" name="TextBox 1"/>
          <p:cNvSpPr txBox="1"/>
          <p:nvPr/>
        </p:nvSpPr>
        <p:spPr>
          <a:xfrm>
            <a:off x="420479" y="520047"/>
            <a:ext cx="4797407" cy="768096"/>
          </a:xfrm>
          <a:prstGeom prst="rect">
            <a:avLst/>
          </a:prstGeom>
        </p:spPr>
        <p:txBody>
          <a:bodyPr vert="horz" lIns="91440" tIns="45720" rIns="91440" bIns="45720" rtlCol="0" anchor="t">
            <a:normAutofit fontScale="92500"/>
          </a:bodyPr>
          <a:lstStyle/>
          <a:p>
            <a:pPr>
              <a:lnSpc>
                <a:spcPct val="110000"/>
              </a:lnSpc>
              <a:spcAft>
                <a:spcPts val="600"/>
              </a:spcAft>
            </a:pPr>
            <a:r>
              <a:rPr lang="en-US" sz="3200" dirty="0">
                <a:latin typeface="Calibri" panose="020F0502020204030204" pitchFamily="34" charset="0"/>
                <a:ea typeface="Calibri" panose="020F0502020204030204" pitchFamily="34" charset="0"/>
                <a:cs typeface="Calibri" panose="020F0502020204030204" pitchFamily="34" charset="0"/>
              </a:rPr>
              <a:t>Thank You for Your Attention</a:t>
            </a:r>
            <a:endParaRPr lang="en-US" sz="3200" dirty="0">
              <a:latin typeface="Calibri" panose="020F0502020204030204" pitchFamily="34" charset="0"/>
              <a:ea typeface="Calibri" panose="020F0502020204030204" pitchFamily="34" charset="0"/>
              <a:cs typeface="Calibri" panose="020F0502020204030204" pitchFamily="34" charset="0"/>
            </a:endParaRPr>
          </a:p>
        </p:txBody>
      </p:sp>
      <p:sp>
        <p:nvSpPr>
          <p:cNvPr id="3" name="TextBox 2"/>
          <p:cNvSpPr txBox="1"/>
          <p:nvPr/>
        </p:nvSpPr>
        <p:spPr>
          <a:xfrm>
            <a:off x="667657" y="2423886"/>
            <a:ext cx="2830286" cy="830997"/>
          </a:xfrm>
          <a:prstGeom prst="rect">
            <a:avLst/>
          </a:prstGeom>
          <a:noFill/>
        </p:spPr>
        <p:txBody>
          <a:bodyPr wrap="square" rtlCol="0">
            <a:spAutoFit/>
          </a:bodyPr>
          <a:lstStyle/>
          <a:p>
            <a:r>
              <a:rPr lang="en-US" sz="2400" dirty="0">
                <a:latin typeface="Calibri" panose="020F0502020204030204" pitchFamily="34" charset="0"/>
                <a:ea typeface="Calibri" panose="020F0502020204030204" pitchFamily="34" charset="0"/>
                <a:cs typeface="Calibri" panose="020F0502020204030204" pitchFamily="34" charset="0"/>
              </a:rPr>
              <a:t>Let's move to Data analysis presentation</a:t>
            </a:r>
            <a:endParaRPr lang="en-IN" sz="2400"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xit" presetSubtype="0" fill="hold" grpId="0" nodeType="clickEffect">
                                  <p:stCondLst>
                                    <p:cond delay="0"/>
                                  </p:stCondLst>
                                  <p:childTnLst>
                                    <p:anim calcmode="lin" valueType="num">
                                      <p:cBhvr>
                                        <p:cTn id="6" dur="1000"/>
                                        <p:tgtEl>
                                          <p:spTgt spid="3"/>
                                        </p:tgtEl>
                                        <p:attrNameLst>
                                          <p:attrName>ppt_w</p:attrName>
                                        </p:attrNameLst>
                                      </p:cBhvr>
                                      <p:tavLst>
                                        <p:tav tm="0">
                                          <p:val>
                                            <p:strVal val="ppt_w"/>
                                          </p:val>
                                        </p:tav>
                                        <p:tav tm="100000">
                                          <p:val>
                                            <p:fltVal val="0"/>
                                          </p:val>
                                        </p:tav>
                                      </p:tavLst>
                                    </p:anim>
                                    <p:anim calcmode="lin" valueType="num">
                                      <p:cBhvr>
                                        <p:cTn id="7" dur="1000"/>
                                        <p:tgtEl>
                                          <p:spTgt spid="3"/>
                                        </p:tgtEl>
                                        <p:attrNameLst>
                                          <p:attrName>ppt_h</p:attrName>
                                        </p:attrNameLst>
                                      </p:cBhvr>
                                      <p:tavLst>
                                        <p:tav tm="0">
                                          <p:val>
                                            <p:strVal val="ppt_h"/>
                                          </p:val>
                                        </p:tav>
                                        <p:tav tm="100000">
                                          <p:val>
                                            <p:fltVal val="0"/>
                                          </p:val>
                                        </p:tav>
                                      </p:tavLst>
                                    </p:anim>
                                    <p:anim calcmode="lin" valueType="num">
                                      <p:cBhvr>
                                        <p:cTn id="8" dur="1000"/>
                                        <p:tgtEl>
                                          <p:spTgt spid="3"/>
                                        </p:tgtEl>
                                        <p:attrNameLst>
                                          <p:attrName>style.rotation</p:attrName>
                                        </p:attrNameLst>
                                      </p:cBhvr>
                                      <p:tavLst>
                                        <p:tav tm="0">
                                          <p:val>
                                            <p:fltVal val="0"/>
                                          </p:val>
                                        </p:tav>
                                        <p:tav tm="100000">
                                          <p:val>
                                            <p:fltVal val="90"/>
                                          </p:val>
                                        </p:tav>
                                      </p:tavLst>
                                    </p:anim>
                                    <p:animEffect transition="out" filter="fade">
                                      <p:cBhvr>
                                        <p:cTn id="9" dur="1000"/>
                                        <p:tgtEl>
                                          <p:spTgt spid="3"/>
                                        </p:tgtEl>
                                      </p:cBhvr>
                                    </p:animEffect>
                                    <p:set>
                                      <p:cBhvr>
                                        <p:cTn id="10" dur="1" fill="hold">
                                          <p:stCondLst>
                                            <p:cond delay="9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SketchyVTI">
  <a:themeElements>
    <a:clrScheme name="AnalogousFromDarkSeedLeftStep">
      <a:dk1>
        <a:srgbClr val="000000"/>
      </a:dk1>
      <a:lt1>
        <a:srgbClr val="FFFFFF"/>
      </a:lt1>
      <a:dk2>
        <a:srgbClr val="412E24"/>
      </a:dk2>
      <a:lt2>
        <a:srgbClr val="E8E2E8"/>
      </a:lt2>
      <a:accent1>
        <a:srgbClr val="47B547"/>
      </a:accent1>
      <a:accent2>
        <a:srgbClr val="6CB13B"/>
      </a:accent2>
      <a:accent3>
        <a:srgbClr val="98A942"/>
      </a:accent3>
      <a:accent4>
        <a:srgbClr val="B1933B"/>
      </a:accent4>
      <a:accent5>
        <a:srgbClr val="C3744D"/>
      </a:accent5>
      <a:accent6>
        <a:srgbClr val="B13B45"/>
      </a:accent6>
      <a:hlink>
        <a:srgbClr val="AF743A"/>
      </a:hlink>
      <a:folHlink>
        <a:srgbClr val="7F7F7F"/>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1533</Words>
  <Application>WPS Presentation</Application>
  <PresentationFormat>Widescreen</PresentationFormat>
  <Paragraphs>36</Paragraphs>
  <Slides>8</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8</vt:i4>
      </vt:variant>
    </vt:vector>
  </HeadingPairs>
  <TitlesOfParts>
    <vt:vector size="21" baseType="lpstr">
      <vt:lpstr>Arial</vt:lpstr>
      <vt:lpstr>SimSun</vt:lpstr>
      <vt:lpstr>Wingdings</vt:lpstr>
      <vt:lpstr>sohne</vt:lpstr>
      <vt:lpstr>Segoe Print</vt:lpstr>
      <vt:lpstr>Calibri</vt:lpstr>
      <vt:lpstr>Verdana</vt:lpstr>
      <vt:lpstr>Lato</vt:lpstr>
      <vt:lpstr>The Hand Bold</vt:lpstr>
      <vt:lpstr>Microsoft YaHei</vt:lpstr>
      <vt:lpstr>Arial Unicode MS</vt:lpstr>
      <vt:lpstr>The Serif Hand Black</vt:lpstr>
      <vt:lpstr>SketchyVTI</vt:lpstr>
      <vt:lpstr>Zomato Bangalore Restaurant Data Analysis </vt:lpstr>
      <vt:lpstr>Zomato Food Delivery service is available in 24 countries and more than 10,000 cities as of 2019</vt:lpstr>
      <vt:lpstr>PowerPoint 演示文稿</vt:lpstr>
      <vt:lpstr>PowerPoint 演示文稿</vt:lpstr>
      <vt:lpstr>Data Cleaning </vt:lpstr>
      <vt:lpstr>PowerPoint 演示文稿</vt:lpstr>
      <vt:lpstr>Location of Restaurants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Zometo Bangalore Restaurant Analysis Using Power BI</dc:title>
  <dc:creator>Om Yadav</dc:creator>
  <cp:lastModifiedBy>Ravi</cp:lastModifiedBy>
  <cp:revision>131</cp:revision>
  <dcterms:created xsi:type="dcterms:W3CDTF">2023-02-12T13:36:00Z</dcterms:created>
  <dcterms:modified xsi:type="dcterms:W3CDTF">2023-10-07T19:15:00Z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2023-02-12T13:40:23Z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b48642b8-cd1a-4e30-a3ae-0649b5c67cdd</vt:lpwstr>
  </property>
  <property fmtid="{D5CDD505-2E9C-101B-9397-08002B2CF9AE}" pid="7" name="MSIP_Label_defa4170-0d19-0005-0004-bc88714345d2_ActionId">
    <vt:lpwstr>bf2ad5bb-3235-4054-be82-6939f14b048a</vt:lpwstr>
  </property>
  <property fmtid="{D5CDD505-2E9C-101B-9397-08002B2CF9AE}" pid="8" name="MSIP_Label_defa4170-0d19-0005-0004-bc88714345d2_ContentBits">
    <vt:lpwstr>0</vt:lpwstr>
  </property>
  <property fmtid="{D5CDD505-2E9C-101B-9397-08002B2CF9AE}" pid="9" name="ICV">
    <vt:lpwstr>D38C22DA002448D2AA225FE51C127203_12</vt:lpwstr>
  </property>
  <property fmtid="{D5CDD505-2E9C-101B-9397-08002B2CF9AE}" pid="10" name="KSOProductBuildVer">
    <vt:lpwstr>1033-12.2.0.13215</vt:lpwstr>
  </property>
</Properties>
</file>

<file path=docProps/thumbnail.jpeg>
</file>